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70" r:id="rId4"/>
    <p:sldId id="271" r:id="rId5"/>
    <p:sldId id="272" r:id="rId6"/>
    <p:sldId id="27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88" d="100"/>
          <a:sy n="88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01-09-2020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01/09/63</a:t>
            </a:fld>
            <a:endParaRPr lang="th-TH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>
            <a:extLst>
              <a:ext uri="{FF2B5EF4-FFF2-40B4-BE49-F238E27FC236}"/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th-TH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th-TH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01/09/63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กฎกระทรวงการอนุญาตก่อสร้างสถานประกอบการทางนิวเคลียร์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พ.ศ</a:t>
            </a:r>
            <a:r>
              <a:rPr lang="th-TH" altLang="en-US" sz="3400" dirty="0" smtClean="0">
                <a:solidFill>
                  <a:prstClr val="black"/>
                </a:solidFill>
              </a:rPr>
              <a:t> 2563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28 </a:t>
            </a:r>
            <a:r>
              <a:rPr lang="th-TH" altLang="en-US" sz="3400" dirty="0" smtClean="0">
                <a:solidFill>
                  <a:prstClr val="black"/>
                </a:solidFill>
              </a:rPr>
              <a:t>สิงหาคม 2563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592015" y="777498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2014" y="1536660"/>
            <a:ext cx="8094785" cy="16996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h-TH" sz="2400" dirty="0" smtClean="0"/>
              <a:t>ใน</a:t>
            </a:r>
            <a:r>
              <a:rPr lang="th-TH" sz="2400" dirty="0" smtClean="0"/>
              <a:t>กฎกระทรวงนี้ใบอนุญาตหมายความว่าใบอนุญาตก่อสร้างสถานประกอบการทาง</a:t>
            </a:r>
            <a:r>
              <a:rPr lang="th-TH" sz="2400" dirty="0" smtClean="0"/>
              <a:t>นิวเคลียร์</a:t>
            </a:r>
          </a:p>
          <a:p>
            <a:pPr>
              <a:buFont typeface="Wingdings" pitchFamily="2" charset="2"/>
              <a:buChar char="q"/>
            </a:pPr>
            <a:r>
              <a:rPr lang="th-TH" sz="2400" dirty="0" smtClean="0"/>
              <a:t>ผู้</a:t>
            </a:r>
            <a:r>
              <a:rPr lang="th-TH" sz="2400" dirty="0" smtClean="0"/>
              <a:t>ขอใบอนุญาตต้องมีคุณสมบัติและไม่มีลักษณะต้องห้ามตามที่กำหนดไว้ในมาตรา 46 และมาตรา 47 และต้องเป็นผู้ที่ได้รับใบอนุญาตให้ใช้พื้นที่เพื่อตั้งสถานประกอบการทาง</a:t>
            </a:r>
            <a:r>
              <a:rPr lang="th-TH" sz="2400" dirty="0" smtClean="0"/>
              <a:t>นิวเคลียร์</a:t>
            </a:r>
          </a:p>
          <a:p>
            <a:pPr>
              <a:buFont typeface="Wingdings" pitchFamily="2" charset="2"/>
              <a:buChar char="q"/>
            </a:pPr>
            <a:r>
              <a:rPr lang="th-TH" sz="2400" dirty="0" smtClean="0"/>
              <a:t>ผู้</a:t>
            </a:r>
            <a:r>
              <a:rPr lang="th-TH" sz="2400" dirty="0" smtClean="0"/>
              <a:t>ขอใบอนุญาตต้องยื่นคำขอใบอนุญาตและชำระค่าธรรมเนียมต่อเลขาธิการพร้อมด้วยใบอนุญาตให้ใช้พื้นที่เพื่อตั้งสถานประกอบการทางนิวเคลียร์รายงานวิเคราะห์ความปลอดภัยของสถานประกอบการนิวเคลียร์ฉบับเบื้องต้นและเอกสารหรือหลักฐานทางการเงินรวมถึงเอกสารหรือหลักฐาน</a:t>
            </a:r>
            <a:r>
              <a:rPr lang="th-TH" sz="2400" dirty="0" smtClean="0"/>
              <a:t>ดัง</a:t>
            </a:r>
            <a:r>
              <a:rPr lang="th-TH" sz="2400" dirty="0" err="1" smtClean="0"/>
              <a:t>ต่อไปนี้</a:t>
            </a:r>
            <a:endParaRPr lang="th-TH" sz="2400" dirty="0" smtClean="0"/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3.1 แผนการก่อสร้างและติดตั้งระบบอุปกรณ์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3.2 แผนการขนส่งเชื้อเพลิงนิวเคลียร์วัตถุนิวเคลียร์และวัตถุกัมมันตรังสี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3.3 แผนการเตรียมพื้นที่ก่อสร้างรวมทั้งเส้นทางการขนส่งวัสดุและอุปกรณ์เครื่องมือสำหรับการก่อสร้าง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3.4 ขั้นตอนวิธีการขนส่งขนย้ายและติดตั้งชิ้นส่วนเครื่องจักรและอุปกรณ์ที่มีขนาดใหญ่</a:t>
            </a:r>
            <a:endParaRPr lang="th-TH" sz="2400" dirty="0" smtClean="0"/>
          </a:p>
          <a:p>
            <a:endParaRPr lang="th-TH" sz="2400" dirty="0" smtClean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5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592015" y="777498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2014" y="1536660"/>
            <a:ext cx="8094785" cy="1736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h-TH" sz="2400" dirty="0" smtClean="0"/>
              <a:t>3.5 </a:t>
            </a:r>
            <a:r>
              <a:rPr lang="th-TH" sz="2400" dirty="0" smtClean="0"/>
              <a:t>ข้อมูลความเชี่ยวชาญและความน่าเชื่อถือขององค์กรและบุคลากรหลักที่รับผิดชอบงานก่อสร้างเช่นผู้จัดการโครงการก่อสร้างและผู้ควบคุมงานก่อสร้าง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3.6 ข้อมูลระบบการบริหารจัดการโครงการก่อสร้างและระบบประกันคุณภาพการก่อสร้าง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3.7 แผนการจัดการเชื้อเพลิงนิวเคลียร์ใช้แล้วและกากกัมมันตรังสี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3.8 แผนการรักษาความมั่นคงปลอดภัยในระหว่างการก่อสร้าง</a:t>
            </a:r>
          </a:p>
          <a:p>
            <a:pPr>
              <a:buFont typeface="Wingdings" pitchFamily="2" charset="2"/>
              <a:buChar char="§"/>
            </a:pPr>
            <a:r>
              <a:rPr lang="th-TH" sz="2400" dirty="0" smtClean="0"/>
              <a:t>3.9 แผนการจัดการความเสี่ยงของโครงการก่อสร้างเอกสารหรือหลักฐานทางการเงินตามวรรคหนึ่งอย่างน้อยต้องประกอบด้วยเอกสารหรือหลักฐานที่เกี่ยวข้องกับเรื่อง</a:t>
            </a:r>
            <a:r>
              <a:rPr lang="th-TH" sz="2400" dirty="0" smtClean="0"/>
              <a:t>ดังต่อไปนี้</a:t>
            </a:r>
          </a:p>
          <a:p>
            <a:r>
              <a:rPr lang="th-TH" sz="2400" dirty="0" smtClean="0"/>
              <a:t> </a:t>
            </a:r>
            <a:r>
              <a:rPr lang="th-TH" sz="2400" dirty="0" smtClean="0"/>
              <a:t>        3.9.1</a:t>
            </a:r>
            <a:r>
              <a:rPr lang="th-TH" sz="2400" dirty="0" smtClean="0"/>
              <a:t>. ประมาณการค่าใช้จ่ายในการก่อสร้าง</a:t>
            </a:r>
          </a:p>
          <a:p>
            <a:r>
              <a:rPr lang="th-TH" sz="2400" dirty="0" smtClean="0"/>
              <a:t> </a:t>
            </a:r>
            <a:r>
              <a:rPr lang="th-TH" sz="2400" dirty="0" smtClean="0"/>
              <a:t>        3.9.2</a:t>
            </a:r>
            <a:r>
              <a:rPr lang="th-TH" sz="2400" dirty="0" smtClean="0"/>
              <a:t>. การจัดหาเงินทุนในการก่อสร้าง</a:t>
            </a:r>
          </a:p>
          <a:p>
            <a:r>
              <a:rPr lang="th-TH" sz="2400" dirty="0" smtClean="0"/>
              <a:t> </a:t>
            </a:r>
            <a:r>
              <a:rPr lang="th-TH" sz="2400" dirty="0" smtClean="0"/>
              <a:t>        3.9.3</a:t>
            </a:r>
            <a:r>
              <a:rPr lang="th-TH" sz="2400" dirty="0" smtClean="0"/>
              <a:t>. งบการเงินประจำปีล่าสุดหรือรายงานเกี่ยวกับงบประมาณหรือฐานะทางการเงินอื่นที่มีลักษณะคล้ายคลึงกัน</a:t>
            </a:r>
          </a:p>
          <a:p>
            <a:r>
              <a:rPr lang="th-TH" sz="2400" dirty="0" smtClean="0"/>
              <a:t> </a:t>
            </a:r>
            <a:r>
              <a:rPr lang="th-TH" sz="2400" dirty="0" smtClean="0"/>
              <a:t>        3.9.4 </a:t>
            </a:r>
            <a:r>
              <a:rPr lang="th-TH" sz="2400" dirty="0" smtClean="0"/>
              <a:t>เอกสารหรือหลักฐานทางการเงินอื่นที่เลขาธิการประกาศกำหนด</a:t>
            </a:r>
            <a:endParaRPr lang="th-TH" sz="2400" dirty="0" smtClean="0"/>
          </a:p>
          <a:p>
            <a:endParaRPr lang="th-TH" sz="2400" dirty="0" smtClean="0"/>
          </a:p>
          <a:p>
            <a:endParaRPr lang="th-TH" sz="2400" dirty="0" smtClean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40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  <a:p>
            <a:pPr>
              <a:buFont typeface="Wingdings" pitchFamily="2" charset="2"/>
              <a:buChar char="q"/>
            </a:pPr>
            <a:endParaRPr lang="th-TH" sz="23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www.aimconsultant.com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592015" y="777498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Rectangle 4"/>
          <p:cNvSpPr/>
          <p:nvPr/>
        </p:nvSpPr>
        <p:spPr>
          <a:xfrm>
            <a:off x="592014" y="1563310"/>
            <a:ext cx="8094785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h-TH" sz="2200" dirty="0" smtClean="0"/>
              <a:t>เมื่อ</a:t>
            </a:r>
            <a:r>
              <a:rPr lang="th-TH" sz="2200" dirty="0" smtClean="0"/>
              <a:t>ได้รับคำขอรับใบอนุญาตและค่าธรรมเนียมตามข้อ 3 แล้วให้เจ้าหน้าที่ตรวจสอบคำขอรับใบอนุญาตพร้อมเอกสารหรือหลักฐานประกอบคำขอให้ครบถ้วนภายใน 30 วันนับตั้งแต่วันที่ได้รับคำขอรับ</a:t>
            </a:r>
            <a:r>
              <a:rPr lang="th-TH" sz="2200" dirty="0" smtClean="0"/>
              <a:t>ใบอนุญาต</a:t>
            </a:r>
          </a:p>
          <a:p>
            <a:pPr>
              <a:buFont typeface="Wingdings" pitchFamily="2" charset="2"/>
              <a:buChar char="q"/>
            </a:pPr>
            <a:r>
              <a:rPr lang="th-TH" sz="2200" dirty="0" smtClean="0"/>
              <a:t>เมื่อ</a:t>
            </a:r>
            <a:r>
              <a:rPr lang="th-TH" sz="2200" dirty="0" smtClean="0"/>
              <a:t>ออกใบรับคำขอรับใบอนุญาตแล้วให้สำนักงานพิจารณาคำขอรับใบอนุญาตเอกสารหรือหลักฐานและข้อมูลประกอบการพิจารณาของผู้ขอรับใบอนุญาตหากเห็นว่าข้อมูลยังไม่เพียงพอต่อการพิจารณาให้แจ้งผู้ขอรับใบอนุญาตส่งข้อมูลเพิ่มเติมในวันเวลาที่กำหนด ในกรณีที่ข้อมูลเพียงพอต่อการพิจารณาแล้วให้เลขาธิการเสนอคำขอรับใบอนุญาตเอกสารหรือหลักฐานพร้อมด้วยความเห็นต่อคณะกรรมการ</a:t>
            </a:r>
            <a:r>
              <a:rPr lang="th-TH" sz="2200" dirty="0" smtClean="0"/>
              <a:t>ต่อไป</a:t>
            </a:r>
          </a:p>
          <a:p>
            <a:pPr>
              <a:buFont typeface="Wingdings" pitchFamily="2" charset="2"/>
              <a:buChar char="q"/>
            </a:pPr>
            <a:r>
              <a:rPr lang="th-TH" sz="2200" dirty="0" smtClean="0"/>
              <a:t>ใน</a:t>
            </a:r>
            <a:r>
              <a:rPr lang="th-TH" sz="2200" dirty="0" smtClean="0"/>
              <a:t>กรณีที่คณะกรรมการพิจารณาแล้วเห็นควรอนุญาตให้ผู้ขอรับใบอนุญาตก่อสร้างสถานประกอบการทางนิวเคลียร์ได้ให้เลขาธิการออกใบอนุญาตให้แก่ผู้ขอรับใบอนุญาตภายใน 15 วันนับแต่วันที่คณะกรรมการมี</a:t>
            </a:r>
            <a:r>
              <a:rPr lang="th-TH" sz="2200" dirty="0" smtClean="0"/>
              <a:t>มติ</a:t>
            </a:r>
          </a:p>
          <a:p>
            <a:pPr>
              <a:buFont typeface="Wingdings" pitchFamily="2" charset="2"/>
              <a:buChar char="q"/>
            </a:pPr>
            <a:r>
              <a:rPr lang="th-TH" sz="2200" dirty="0" smtClean="0"/>
              <a:t>ในกา</a:t>
            </a:r>
            <a:r>
              <a:rPr lang="th-TH" sz="2200" dirty="0" smtClean="0"/>
              <a:t>รออกใบอนุญาตเลขาธิการโดยความเห็นชอบของคณะกรรมการอาจกำหนดเงื่อนไขเกี่ยวกับความปลอดภัยเพิ่มเติมแนบท้ายใบอนุญาตก็</a:t>
            </a:r>
            <a:r>
              <a:rPr lang="th-TH" sz="2200" dirty="0" smtClean="0"/>
              <a:t>ได้</a:t>
            </a:r>
          </a:p>
          <a:p>
            <a:pPr>
              <a:buFont typeface="Wingdings" pitchFamily="2" charset="2"/>
              <a:buChar char="q"/>
            </a:pPr>
            <a:r>
              <a:rPr lang="th-TH" sz="2200" dirty="0" smtClean="0"/>
              <a:t>ผู้รับ</a:t>
            </a:r>
            <a:r>
              <a:rPr lang="th-TH" sz="2200" dirty="0" smtClean="0"/>
              <a:t>ใบอนุญาตที่ประสงค์จะต่ออายุใบอนุญาตให้ยื่นคำขอต่ออายุใบอนุญาตต่อเลขาธิการล่วงหน้าไม่น้อยกว่า 1 ปีแต่ไม่เกิน 3 ปีก่อนใบอนุญาตสิ้นอายุทั้งนี้ให้ขอต่ออายุใบอนุญาตได้เพียงครั้งเดียวเป็นระยะเวลาไม่เกิน 10 ปี</a:t>
            </a:r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807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www.aimconsultant.com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592015" y="777498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5" name="Rectangle 4"/>
          <p:cNvSpPr/>
          <p:nvPr/>
        </p:nvSpPr>
        <p:spPr>
          <a:xfrm>
            <a:off x="592014" y="1563310"/>
            <a:ext cx="80947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th-TH" sz="2400" dirty="0" smtClean="0"/>
              <a:t>ในกรณีที่ใบอนุญาตชำรุดในสาระสำคัญสูญหายหรือถูกทำลายให้ผู้รับใบอนุญาตยื่นคำขอรับใบแทนใบอนุญาตต่อเลขาธิการภายใน 15 วันนับแต่วันที่ทราบถึงการชำรุดในสาระสำคัญสูญหายหรือถูก</a:t>
            </a:r>
            <a:r>
              <a:rPr lang="th-TH" sz="2400" dirty="0" smtClean="0"/>
              <a:t>ทำลาย</a:t>
            </a:r>
          </a:p>
          <a:p>
            <a:pPr>
              <a:buFont typeface="Wingdings" pitchFamily="2" charset="2"/>
              <a:buChar char="q"/>
            </a:pPr>
            <a:r>
              <a:rPr lang="th-TH" sz="2400" dirty="0" smtClean="0"/>
              <a:t>คำขอรับใบอนุญาตใบรับคำขอรับใบอนุญาตใบอนุญาต</a:t>
            </a:r>
            <a:r>
              <a:rPr lang="th-TH" sz="2400" dirty="0" err="1" smtClean="0"/>
              <a:t>คํา</a:t>
            </a:r>
            <a:r>
              <a:rPr lang="th-TH" sz="2400" dirty="0" smtClean="0"/>
              <a:t>ขอต่ออายุใบอนุญาตและคำขอรับใบแทนอนุญาตให้เป็นไปตามแบบที่เลขาธิการกำหนดโดยประกาศในราชกิจจา</a:t>
            </a:r>
            <a:r>
              <a:rPr lang="th-TH" sz="2400" dirty="0" err="1" smtClean="0"/>
              <a:t>นุเบกษา</a:t>
            </a:r>
            <a:endParaRPr lang="en-US" sz="24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807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6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649</Words>
  <Application>Microsoft Office PowerPoint</Application>
  <PresentationFormat>นำเสนอทางหน้าจอ (4:3)</PresentationFormat>
  <Paragraphs>125</Paragraphs>
  <Slides>6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8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AIM14</cp:lastModifiedBy>
  <cp:revision>74</cp:revision>
  <dcterms:created xsi:type="dcterms:W3CDTF">2020-07-02T04:19:53Z</dcterms:created>
  <dcterms:modified xsi:type="dcterms:W3CDTF">2020-09-01T11:54:25Z</dcterms:modified>
</cp:coreProperties>
</file>